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A_E9CAA5E9.xml" ContentType="application/vnd.ms-powerpoint.comments+xml"/>
  <Override PartName="/ppt/comments/modernComment_102_883FC019.xml" ContentType="application/vnd.ms-powerpoint.comments+xml"/>
  <Override PartName="/ppt/comments/modernComment_103_9351DD3A.xml" ContentType="application/vnd.ms-powerpoint.comments+xml"/>
  <Override PartName="/ppt/comments/modernComment_105_6F8808AB.xml" ContentType="application/vnd.ms-powerpoint.comments+xml"/>
  <Override PartName="/ppt/comments/modernComment_108_5685BF06.xml" ContentType="application/vnd.ms-powerpoint.comment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66" r:id="rId4"/>
    <p:sldId id="270" r:id="rId5"/>
    <p:sldId id="268" r:id="rId6"/>
    <p:sldId id="269" r:id="rId7"/>
    <p:sldId id="258" r:id="rId8"/>
    <p:sldId id="259" r:id="rId9"/>
    <p:sldId id="261" r:id="rId10"/>
    <p:sldId id="262" r:id="rId11"/>
    <p:sldId id="263" r:id="rId12"/>
    <p:sldId id="265" r:id="rId13"/>
    <p:sldId id="264" r:id="rId14"/>
  </p:sldIdLst>
  <p:sldSz cx="12192000" cy="6858000"/>
  <p:notesSz cx="6884988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C7F183-D694-B3E6-A7D2-3A80F35829B8}" name="Holger Mahnke" initials="HM" userId="ddb8c3937872b47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AD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510" autoAdjust="0"/>
  </p:normalViewPr>
  <p:slideViewPr>
    <p:cSldViewPr snapToGrid="0">
      <p:cViewPr varScale="1">
        <p:scale>
          <a:sx n="103" d="100"/>
          <a:sy n="103" d="100"/>
        </p:scale>
        <p:origin x="117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vkkgn.gladbach-neuss.de\daten\Finanzen\Mandanten\Kirchenkreis\Regionalkonferenzen%2007-25\KiSt.-Entwicklung%202019-202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vkkgn.gladbach-neuss.de\daten\Finanzen\Mandanten\Kirchenkreis\Regionalkonferenzen%2007-25\KiSt.-Entwicklung%202019-202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vkkgn.gladbach-neuss.de\daten\Finanzen\Mandanten\Kirchenkreis\Regionalkonferenzen%2007-25\Entwicklung%20KGM%20am%20Beispiel%20GV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vvkkgn.gladbach-neuss.de\daten\Finanzen\Mandanten\Kirchenkreis\Regionalkonferenzen%2007-25\Entwicklung%20KGM%20am%20Beispiel%20GV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'[KiSt.-Entwicklung 2019-2029.xlsx]Pfarrstellen'!$B$10</c:f>
              <c:strCache>
                <c:ptCount val="1"/>
                <c:pt idx="0">
                  <c:v>Besetzte Stellen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'[KiSt.-Entwicklung 2019-2029.xlsx]Pfarrstellen'!$C$9:$F$9</c:f>
              <c:numCache>
                <c:formatCode>General</c:formatCode>
                <c:ptCount val="4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</c:numCache>
            </c:numRef>
          </c:cat>
          <c:val>
            <c:numRef>
              <c:f>'[KiSt.-Entwicklung 2019-2029.xlsx]Pfarrstellen'!$C$10:$F$10</c:f>
              <c:numCache>
                <c:formatCode>0.00</c:formatCode>
                <c:ptCount val="4"/>
                <c:pt idx="0">
                  <c:v>38.75</c:v>
                </c:pt>
                <c:pt idx="1">
                  <c:v>26.5</c:v>
                </c:pt>
                <c:pt idx="2">
                  <c:v>13.75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44-4196-B1CB-46E84A3788BD}"/>
            </c:ext>
          </c:extLst>
        </c:ser>
        <c:ser>
          <c:idx val="1"/>
          <c:order val="1"/>
          <c:tx>
            <c:strRef>
              <c:f>'[KiSt.-Entwicklung 2019-2029.xlsx]Pfarrstellen'!$B$11</c:f>
              <c:strCache>
                <c:ptCount val="1"/>
                <c:pt idx="0">
                  <c:v>Planstellen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'[KiSt.-Entwicklung 2019-2029.xlsx]Pfarrstellen'!$C$9:$F$9</c:f>
              <c:numCache>
                <c:formatCode>General</c:formatCode>
                <c:ptCount val="4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</c:numCache>
            </c:numRef>
          </c:cat>
          <c:val>
            <c:numRef>
              <c:f>'[KiSt.-Entwicklung 2019-2029.xlsx]Pfarrstellen'!$C$11:$F$11</c:f>
              <c:numCache>
                <c:formatCode>0.00</c:formatCode>
                <c:ptCount val="4"/>
                <c:pt idx="0">
                  <c:v>35.87439945092656</c:v>
                </c:pt>
                <c:pt idx="1">
                  <c:v>27.521008403361346</c:v>
                </c:pt>
                <c:pt idx="2">
                  <c:v>19.264705882352942</c:v>
                </c:pt>
                <c:pt idx="3">
                  <c:v>16.861725663716815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44-4196-B1CB-46E84A378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5143696"/>
        <c:axId val="475142384"/>
      </c:barChart>
      <c:lineChart>
        <c:grouping val="standard"/>
        <c:varyColors val="0"/>
        <c:ser>
          <c:idx val="2"/>
          <c:order val="2"/>
          <c:tx>
            <c:strRef>
              <c:f>'[KiSt.-Entwicklung 2019-2029.xlsx]Pfarrstellen'!$B$12</c:f>
              <c:strCache>
                <c:ptCount val="1"/>
                <c:pt idx="0">
                  <c:v>GG / Planstelle</c:v>
                </c:pt>
              </c:strCache>
            </c:strRef>
          </c:tx>
          <c:spPr>
            <a:ln w="38100" cap="rnd">
              <a:solidFill>
                <a:schemeClr val="accent3">
                  <a:alpha val="50000"/>
                </a:schemeClr>
              </a:solidFill>
              <a:round/>
              <a:tailEnd type="stealth"/>
            </a:ln>
            <a:effectLst/>
          </c:spPr>
          <c:marker>
            <c:symbol val="none"/>
          </c:marker>
          <c:cat>
            <c:numRef>
              <c:f>'[KiSt.-Entwicklung 2019-2029.xlsx]Pfarrstellen'!$C$9:$F$9</c:f>
              <c:numCache>
                <c:formatCode>General</c:formatCode>
                <c:ptCount val="4"/>
                <c:pt idx="0">
                  <c:v>2025</c:v>
                </c:pt>
                <c:pt idx="1">
                  <c:v>2030</c:v>
                </c:pt>
                <c:pt idx="2">
                  <c:v>2035</c:v>
                </c:pt>
                <c:pt idx="3">
                  <c:v>2040</c:v>
                </c:pt>
              </c:numCache>
            </c:numRef>
          </c:cat>
          <c:val>
            <c:numRef>
              <c:f>'[KiSt.-Entwicklung 2019-2029.xlsx]Pfarrstellen'!$C$12:$F$12</c:f>
              <c:numCache>
                <c:formatCode>0</c:formatCode>
                <c:ptCount val="4"/>
                <c:pt idx="0">
                  <c:v>2914</c:v>
                </c:pt>
                <c:pt idx="1">
                  <c:v>3332</c:v>
                </c:pt>
                <c:pt idx="2">
                  <c:v>4339.5419847328239</c:v>
                </c:pt>
                <c:pt idx="3">
                  <c:v>4520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2B44-4196-B1CB-46E84A378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2768816"/>
        <c:axId val="571309752"/>
      </c:lineChart>
      <c:catAx>
        <c:axId val="475143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5142384"/>
        <c:crosses val="autoZero"/>
        <c:auto val="1"/>
        <c:lblAlgn val="ctr"/>
        <c:lblOffset val="100"/>
        <c:noMultiLvlLbl val="0"/>
      </c:catAx>
      <c:valAx>
        <c:axId val="475142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Anzahl Pfarrstellen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5143696"/>
        <c:crosses val="autoZero"/>
        <c:crossBetween val="between"/>
      </c:valAx>
      <c:valAx>
        <c:axId val="57130975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/>
                  <a:t>Anzahl Gemeindeglieder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592768816"/>
        <c:crosses val="max"/>
        <c:crossBetween val="between"/>
      </c:valAx>
      <c:catAx>
        <c:axId val="5927688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57130975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'[KiSt.-Entwicklung 2019-2029.xlsx]Tabelle1'!$A$15</c:f>
              <c:strCache>
                <c:ptCount val="1"/>
                <c:pt idx="0">
                  <c:v>Verbraucherpreisindex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'[KiSt.-Entwicklung 2019-2029.xlsx]Tabelle1'!$B$14:$L$14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'[KiSt.-Entwicklung 2019-2029.xlsx]Tabelle1'!$B$15:$L$15</c:f>
              <c:numCache>
                <c:formatCode>0.0%</c:formatCode>
                <c:ptCount val="11"/>
                <c:pt idx="0">
                  <c:v>1</c:v>
                </c:pt>
                <c:pt idx="1">
                  <c:v>1.0049999999999999</c:v>
                </c:pt>
                <c:pt idx="2">
                  <c:v>1.0359999999999998</c:v>
                </c:pt>
                <c:pt idx="3">
                  <c:v>1.1049999999999998</c:v>
                </c:pt>
                <c:pt idx="4">
                  <c:v>1.1639999999999997</c:v>
                </c:pt>
                <c:pt idx="5">
                  <c:v>1.1859999999999997</c:v>
                </c:pt>
                <c:pt idx="6">
                  <c:v>1.2069999999999996</c:v>
                </c:pt>
                <c:pt idx="7">
                  <c:v>1.2269999999999996</c:v>
                </c:pt>
                <c:pt idx="8">
                  <c:v>1.2469999999999997</c:v>
                </c:pt>
                <c:pt idx="9">
                  <c:v>1.2669999999999997</c:v>
                </c:pt>
                <c:pt idx="10">
                  <c:v>1.2869999999999997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30-49FD-9845-CBE4B16B0050}"/>
            </c:ext>
          </c:extLst>
        </c:ser>
        <c:ser>
          <c:idx val="1"/>
          <c:order val="1"/>
          <c:tx>
            <c:strRef>
              <c:f>'[KiSt.-Entwicklung 2019-2029.xlsx]Tabelle1'!$A$16</c:f>
              <c:strCache>
                <c:ptCount val="1"/>
                <c:pt idx="0">
                  <c:v>KiSt.-Aufk.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'[KiSt.-Entwicklung 2019-2029.xlsx]Tabelle1'!$B$14:$L$14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'[KiSt.-Entwicklung 2019-2029.xlsx]Tabelle1'!$B$16:$L$16</c:f>
              <c:numCache>
                <c:formatCode>0.0%</c:formatCode>
                <c:ptCount val="11"/>
                <c:pt idx="0">
                  <c:v>1</c:v>
                </c:pt>
                <c:pt idx="1">
                  <c:v>0.92342070098987417</c:v>
                </c:pt>
                <c:pt idx="2">
                  <c:v>0.99740275761650055</c:v>
                </c:pt>
                <c:pt idx="3">
                  <c:v>1.0133628756398156</c:v>
                </c:pt>
                <c:pt idx="4">
                  <c:v>1.002037729575243</c:v>
                </c:pt>
                <c:pt idx="5">
                  <c:v>0.96546732662361689</c:v>
                </c:pt>
                <c:pt idx="6">
                  <c:v>1.0051420966629241</c:v>
                </c:pt>
                <c:pt idx="7">
                  <c:v>1.0151935176295535</c:v>
                </c:pt>
                <c:pt idx="8">
                  <c:v>1.025345452805849</c:v>
                </c:pt>
                <c:pt idx="9">
                  <c:v>1.0355989073339076</c:v>
                </c:pt>
                <c:pt idx="10">
                  <c:v>1.0459548964072465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930-49FD-9845-CBE4B16B00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3420752"/>
        <c:axId val="473422064"/>
      </c:lineChart>
      <c:catAx>
        <c:axId val="473420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3422064"/>
        <c:crosses val="autoZero"/>
        <c:auto val="1"/>
        <c:lblAlgn val="ctr"/>
        <c:lblOffset val="100"/>
        <c:noMultiLvlLbl val="0"/>
      </c:catAx>
      <c:valAx>
        <c:axId val="473422064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7342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Entwicklung Haushalt</a:t>
            </a:r>
            <a:br>
              <a:rPr lang="de-DE"/>
            </a:br>
            <a:r>
              <a:rPr lang="de-DE"/>
              <a:t>3 Szenarien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'[Entwicklung KGM am Beispiel GV.xlsx]Tabelle4'!$A$2</c:f>
              <c:strCache>
                <c:ptCount val="1"/>
                <c:pt idx="0">
                  <c:v>1% / 2%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'[Entwicklung KGM am Beispiel GV.xlsx]Tabelle4'!$B$1:$N$1</c:f>
              <c:numCache>
                <c:formatCode>General</c:formatCode>
                <c:ptCount val="1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</c:numCache>
            </c:numRef>
          </c:cat>
          <c:val>
            <c:numRef>
              <c:f>'[Entwicklung KGM am Beispiel GV.xlsx]Tabelle4'!$B$2:$N$2</c:f>
              <c:numCache>
                <c:formatCode>#,##0\ "€"</c:formatCode>
                <c:ptCount val="11"/>
                <c:pt idx="0">
                  <c:v>89766.629999999888</c:v>
                </c:pt>
                <c:pt idx="1">
                  <c:v>70637.712199999951</c:v>
                </c:pt>
                <c:pt idx="2">
                  <c:v>50916.973539999824</c:v>
                </c:pt>
                <c:pt idx="3">
                  <c:v>30590.485177759903</c:v>
                </c:pt>
                <c:pt idx="4">
                  <c:v>9644.0187699443923</c:v>
                </c:pt>
                <c:pt idx="5">
                  <c:v>-11936.959727140809</c:v>
                </c:pt>
                <c:pt idx="6">
                  <c:v>-34167.296382892731</c:v>
                </c:pt>
                <c:pt idx="7">
                  <c:v>-57062.155746371296</c:v>
                </c:pt>
                <c:pt idx="8">
                  <c:v>-80637.027431477691</c:v>
                </c:pt>
                <c:pt idx="9">
                  <c:v>-104907.73283598881</c:v>
                </c:pt>
                <c:pt idx="10">
                  <c:v>-129890.43199714783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52-4E62-8EAD-EEADD321721C}"/>
            </c:ext>
          </c:extLst>
        </c:ser>
        <c:ser>
          <c:idx val="1"/>
          <c:order val="1"/>
          <c:tx>
            <c:strRef>
              <c:f>'[Entwicklung KGM am Beispiel GV.xlsx]Tabelle4'!$A$3</c:f>
              <c:strCache>
                <c:ptCount val="1"/>
                <c:pt idx="0">
                  <c:v>0,5% / 2,5%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'[Entwicklung KGM am Beispiel GV.xlsx]Tabelle4'!$B$1:$N$1</c:f>
              <c:numCache>
                <c:formatCode>General</c:formatCode>
                <c:ptCount val="1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</c:numCache>
            </c:numRef>
          </c:cat>
          <c:val>
            <c:numRef>
              <c:f>'[Entwicklung KGM am Beispiel GV.xlsx]Tabelle4'!$B$3:$N$3</c:f>
              <c:numCache>
                <c:formatCode>#,##0\ "€"</c:formatCode>
                <c:ptCount val="11"/>
                <c:pt idx="0">
                  <c:v>89766.629999999888</c:v>
                </c:pt>
                <c:pt idx="1">
                  <c:v>50162.29495000001</c:v>
                </c:pt>
                <c:pt idx="2">
                  <c:v>9358.609019749887</c:v>
                </c:pt>
                <c:pt idx="3">
                  <c:v>-32675.457775276675</c:v>
                </c:pt>
                <c:pt idx="4">
                  <c:v>-75971.716400281439</c:v>
                </c:pt>
                <c:pt idx="5">
                  <c:v>-120562.77835181332</c:v>
                </c:pt>
                <c:pt idx="6">
                  <c:v>-166482.07569734275</c:v>
                </c:pt>
                <c:pt idx="7">
                  <c:v>-213763.88161594261</c:v>
                </c:pt>
                <c:pt idx="8">
                  <c:v>-262443.33145263942</c:v>
                </c:pt>
                <c:pt idx="9">
                  <c:v>-312556.44429923419</c:v>
                </c:pt>
                <c:pt idx="10">
                  <c:v>-364140.145114796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52-4E62-8EAD-EEADD321721C}"/>
            </c:ext>
          </c:extLst>
        </c:ser>
        <c:ser>
          <c:idx val="2"/>
          <c:order val="2"/>
          <c:tx>
            <c:strRef>
              <c:f>'[Entwicklung KGM am Beispiel GV.xlsx]Tabelle4'!$A$4</c:f>
              <c:strCache>
                <c:ptCount val="1"/>
                <c:pt idx="0">
                  <c:v>0,2% - 3,5%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'[Entwicklung KGM am Beispiel GV.xlsx]Tabelle4'!$B$1:$N$1</c:f>
              <c:numCache>
                <c:formatCode>General</c:formatCode>
                <c:ptCount val="1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</c:numCache>
            </c:numRef>
          </c:cat>
          <c:val>
            <c:numRef>
              <c:f>'[Entwicklung KGM am Beispiel GV.xlsx]Tabelle4'!$B$4:$N$4</c:f>
              <c:numCache>
                <c:formatCode>#,##0\ "€"</c:formatCode>
                <c:ptCount val="11"/>
                <c:pt idx="0">
                  <c:v>89766.629999999888</c:v>
                </c:pt>
                <c:pt idx="1">
                  <c:v>23858.435729999561</c:v>
                </c:pt>
                <c:pt idx="2">
                  <c:v>-44494.645392090097</c:v>
                </c:pt>
                <c:pt idx="3">
                  <c:v>-115378.46060619815</c:v>
                </c:pt>
                <c:pt idx="4">
                  <c:v>-188881.862358051</c:v>
                </c:pt>
                <c:pt idx="5">
                  <c:v>-265096.8134824803</c:v>
                </c:pt>
                <c:pt idx="6">
                  <c:v>-344118.49606814835</c:v>
                </c:pt>
                <c:pt idx="7">
                  <c:v>-426045.42413254164</c:v>
                </c:pt>
                <c:pt idx="8">
                  <c:v>-510979.56024059257</c:v>
                </c:pt>
                <c:pt idx="9">
                  <c:v>-599026.436204953</c:v>
                </c:pt>
                <c:pt idx="10">
                  <c:v>-690295.27801077708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52-4E62-8EAD-EEADD3217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3651000"/>
        <c:axId val="1313651328"/>
      </c:lineChart>
      <c:catAx>
        <c:axId val="1313651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13651328"/>
        <c:crosses val="autoZero"/>
        <c:auto val="1"/>
        <c:lblAlgn val="ctr"/>
        <c:lblOffset val="100"/>
        <c:noMultiLvlLbl val="0"/>
      </c:catAx>
      <c:valAx>
        <c:axId val="131365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13651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Entwicklung Haushalt</a:t>
            </a:r>
            <a:br>
              <a:rPr lang="de-DE"/>
            </a:br>
            <a:r>
              <a:rPr lang="de-DE"/>
              <a:t>3 Szenarien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Tabelle4!$A$2</c:f>
              <c:strCache>
                <c:ptCount val="1"/>
                <c:pt idx="0">
                  <c:v>1% / 2%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Tabelle4!$B$1:$N$1</c:f>
              <c:numCache>
                <c:formatCode>General</c:formatCode>
                <c:ptCount val="1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</c:numCache>
            </c:numRef>
          </c:cat>
          <c:val>
            <c:numRef>
              <c:f>Tabelle4!$B$2:$N$2</c:f>
              <c:numCache>
                <c:formatCode>#,##0\ "€"</c:formatCode>
                <c:ptCount val="11"/>
                <c:pt idx="0">
                  <c:v>89766.629999999888</c:v>
                </c:pt>
                <c:pt idx="1">
                  <c:v>70637.712199999951</c:v>
                </c:pt>
                <c:pt idx="2">
                  <c:v>50916.973539999824</c:v>
                </c:pt>
                <c:pt idx="3">
                  <c:v>30590.485177759903</c:v>
                </c:pt>
                <c:pt idx="4">
                  <c:v>9644.0187699443923</c:v>
                </c:pt>
                <c:pt idx="5">
                  <c:v>-11936.959727140809</c:v>
                </c:pt>
                <c:pt idx="6">
                  <c:v>-34167.296382892731</c:v>
                </c:pt>
                <c:pt idx="7">
                  <c:v>-57062.155746371296</c:v>
                </c:pt>
                <c:pt idx="8">
                  <c:v>-80637.027431477691</c:v>
                </c:pt>
                <c:pt idx="9">
                  <c:v>-104907.73283598881</c:v>
                </c:pt>
                <c:pt idx="10">
                  <c:v>-129890.43199714783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952-4E62-8EAD-EEADD321721C}"/>
            </c:ext>
          </c:extLst>
        </c:ser>
        <c:ser>
          <c:idx val="1"/>
          <c:order val="1"/>
          <c:tx>
            <c:strRef>
              <c:f>Tabelle4!$A$3</c:f>
              <c:strCache>
                <c:ptCount val="1"/>
                <c:pt idx="0">
                  <c:v>0,5% / 2,5%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Tabelle4!$B$1:$N$1</c:f>
              <c:numCache>
                <c:formatCode>General</c:formatCode>
                <c:ptCount val="1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</c:numCache>
            </c:numRef>
          </c:cat>
          <c:val>
            <c:numRef>
              <c:f>Tabelle4!$B$3:$N$3</c:f>
              <c:numCache>
                <c:formatCode>#,##0\ "€"</c:formatCode>
                <c:ptCount val="11"/>
                <c:pt idx="0">
                  <c:v>89766.629999999888</c:v>
                </c:pt>
                <c:pt idx="1">
                  <c:v>50162.29495000001</c:v>
                </c:pt>
                <c:pt idx="2">
                  <c:v>9358.609019749887</c:v>
                </c:pt>
                <c:pt idx="3">
                  <c:v>-32675.457775276675</c:v>
                </c:pt>
                <c:pt idx="4">
                  <c:v>-75971.716400281439</c:v>
                </c:pt>
                <c:pt idx="5">
                  <c:v>-120562.77835181332</c:v>
                </c:pt>
                <c:pt idx="6">
                  <c:v>-166482.07569734275</c:v>
                </c:pt>
                <c:pt idx="7">
                  <c:v>-213763.88161594261</c:v>
                </c:pt>
                <c:pt idx="8">
                  <c:v>-262443.33145263942</c:v>
                </c:pt>
                <c:pt idx="9">
                  <c:v>-312556.44429923419</c:v>
                </c:pt>
                <c:pt idx="10">
                  <c:v>-364140.145114796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52-4E62-8EAD-EEADD321721C}"/>
            </c:ext>
          </c:extLst>
        </c:ser>
        <c:ser>
          <c:idx val="2"/>
          <c:order val="2"/>
          <c:tx>
            <c:strRef>
              <c:f>Tabelle4!$A$4</c:f>
              <c:strCache>
                <c:ptCount val="1"/>
                <c:pt idx="0">
                  <c:v>0,2% - 3,5%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Tabelle4!$B$1:$N$1</c:f>
              <c:numCache>
                <c:formatCode>General</c:formatCode>
                <c:ptCount val="11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</c:numCache>
            </c:numRef>
          </c:cat>
          <c:val>
            <c:numRef>
              <c:f>Tabelle4!$B$4:$N$4</c:f>
              <c:numCache>
                <c:formatCode>#,##0\ "€"</c:formatCode>
                <c:ptCount val="11"/>
                <c:pt idx="0">
                  <c:v>89766.629999999888</c:v>
                </c:pt>
                <c:pt idx="1">
                  <c:v>23858.435729999561</c:v>
                </c:pt>
                <c:pt idx="2">
                  <c:v>-44494.645392090097</c:v>
                </c:pt>
                <c:pt idx="3">
                  <c:v>-115378.46060619815</c:v>
                </c:pt>
                <c:pt idx="4">
                  <c:v>-188881.862358051</c:v>
                </c:pt>
                <c:pt idx="5">
                  <c:v>-265096.8134824803</c:v>
                </c:pt>
                <c:pt idx="6">
                  <c:v>-344118.49606814835</c:v>
                </c:pt>
                <c:pt idx="7">
                  <c:v>-426045.42413254164</c:v>
                </c:pt>
                <c:pt idx="8">
                  <c:v>-510979.56024059257</c:v>
                </c:pt>
                <c:pt idx="9">
                  <c:v>-599026.436204953</c:v>
                </c:pt>
                <c:pt idx="10">
                  <c:v>-690295.27801077708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952-4E62-8EAD-EEADD32172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3651000"/>
        <c:axId val="1313651328"/>
      </c:lineChart>
      <c:catAx>
        <c:axId val="1313651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13651328"/>
        <c:crosses val="autoZero"/>
        <c:auto val="1"/>
        <c:lblAlgn val="ctr"/>
        <c:lblOffset val="100"/>
        <c:noMultiLvlLbl val="0"/>
      </c:catAx>
      <c:valAx>
        <c:axId val="1313651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313651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2_883FC01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4135EAC-D54E-48E7-BB2B-B5516B19766C}" authorId="{8BC7F183-D694-B3E6-A7D2-3A80F35829B8}" created="2025-06-25T06:20:20.11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285879321" sldId="258"/>
      <ac:spMk id="2" creationId="{00000000-0000-0000-0000-000000000000}"/>
      <ac:txMk cp="37" len="1">
        <ac:context len="79" hash="4254783470"/>
      </ac:txMk>
    </ac:txMkLst>
    <p188:pos x="7671966" y="642787"/>
    <p188:txBody>
      <a:bodyPr/>
      <a:lstStyle/>
      <a:p>
        <a:r>
          <a:rPr lang="de-DE"/>
          <a:t>2025/2029/2030: kurz abstimmen</a:t>
        </a:r>
      </a:p>
    </p188:txBody>
  </p188:cm>
</p188:cmLst>
</file>

<file path=ppt/comments/modernComment_103_9351DD3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9BAEF64-E6AF-4B8A-873F-790912CBECAD}" authorId="{8BC7F183-D694-B3E6-A7D2-3A80F35829B8}" created="2025-06-25T06:32:42.36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471615802" sldId="259"/>
      <ac:spMk id="3" creationId="{00000000-0000-0000-0000-000000000000}"/>
      <ac:txMk cp="15" len="109">
        <ac:context len="353" hash="552068859"/>
      </ac:txMk>
    </ac:txMkLst>
    <p188:pos x="4688923" y="222909"/>
    <p188:txBody>
      <a:bodyPr/>
      <a:lstStyle/>
      <a:p>
        <a:r>
          <a:rPr lang="de-DE"/>
          <a:t>Ergebnisgröße und ggf. durchschnittliche Erträge und Aufwendungen aufführen.</a:t>
        </a:r>
      </a:p>
    </p188:txBody>
  </p188:cm>
</p188:cmLst>
</file>

<file path=ppt/comments/modernComment_105_6F8808A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521AE51-93CA-4D4F-BA9A-335FEFC7E03E}" authorId="{8BC7F183-D694-B3E6-A7D2-3A80F35829B8}" created="2025-06-25T06:43:13.76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71186091" sldId="261"/>
      <ac:spMk id="3" creationId="{00000000-0000-0000-0000-000000000000}"/>
      <ac:txMk cp="323" len="15">
        <ac:context len="362" hash="3784134160"/>
      </ac:txMk>
    </ac:txMkLst>
    <p188:pos x="3068320" y="3205237"/>
    <p188:txBody>
      <a:bodyPr/>
      <a:lstStyle/>
      <a:p>
        <a:r>
          <a:rPr lang="de-DE"/>
          <a:t>Ggf. „hochziehen“</a:t>
        </a:r>
      </a:p>
    </p188:txBody>
  </p188:cm>
  <p188:cm id="{AEA86A23-44F9-48DC-81CB-77FDA9F1B9E8}" authorId="{8BC7F183-D694-B3E6-A7D2-3A80F35829B8}" created="2025-06-25T06:44:30.93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71186091" sldId="261"/>
      <ac:spMk id="3" creationId="{00000000-0000-0000-0000-000000000000}"/>
      <ac:txMk cp="134" len="19">
        <ac:context len="362" hash="3784134160"/>
      </ac:txMk>
    </ac:txMkLst>
    <p188:pos x="2197463" y="1739295"/>
    <p188:txBody>
      <a:bodyPr/>
      <a:lstStyle/>
      <a:p>
        <a:r>
          <a:rPr lang="de-DE"/>
          <a:t>Frage zur Liquidität „vorbereiten“, außerhalb der Folie</a:t>
        </a:r>
      </a:p>
    </p188:txBody>
  </p188:cm>
</p188:cmLst>
</file>

<file path=ppt/comments/modernComment_108_5685BF0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AA8C726-BC2D-4F1C-9886-D8A6789722C3}" authorId="{8BC7F183-D694-B3E6-A7D2-3A80F35829B8}" created="2025-06-25T05:59:52.685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51605766" sldId="264"/>
      <ac:spMk id="3" creationId="{00000000-0000-0000-0000-000000000000}"/>
      <ac:txMk cp="136" len="32">
        <ac:context len="308" hash="2685080814"/>
      </ac:txMk>
    </ac:txMkLst>
    <p188:pos x="3931920" y="949932"/>
    <p188:txBody>
      <a:bodyPr/>
      <a:lstStyle/>
      <a:p>
        <a:r>
          <a:rPr lang="de-DE"/>
          <a:t>Besser: Erträge &lt; Aufwendungen</a:t>
        </a:r>
      </a:p>
    </p188:txBody>
  </p188:cm>
  <p188:cm id="{79F2B5D2-AC1A-4412-9D5E-FDC4F84909BC}" authorId="{8BC7F183-D694-B3E6-A7D2-3A80F35829B8}" created="2025-06-25T06:48:24.899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51605766" sldId="264"/>
      <ac:spMk id="3" creationId="{00000000-0000-0000-0000-000000000000}"/>
      <ac:txMk cp="169" len="25">
        <ac:context len="308" hash="2685080814"/>
      </ac:txMk>
    </ac:txMkLst>
    <p188:pos x="2725212" y="1249735"/>
    <p188:txBody>
      <a:bodyPr/>
      <a:lstStyle/>
      <a:p>
        <a:r>
          <a:rPr lang="de-DE"/>
          <a:t>Die Szenarien auf Folien 8 und 9 sind ohne diesen Instandhaltungsstau!?</a:t>
        </a:r>
      </a:p>
    </p188:txBody>
  </p188:cm>
</p188:cmLst>
</file>

<file path=ppt/comments/modernComment_10A_E9CAA5E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F0A2FD9-617F-4FFD-98D4-AA1FB13A82C4}" authorId="{8BC7F183-D694-B3E6-A7D2-3A80F35829B8}" created="2025-06-25T06:09:42.83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22372073" sldId="266"/>
      <ac:spMk id="5" creationId="{00000000-0000-0000-0000-000000000000}"/>
      <ac:txMk cp="113" len="35">
        <ac:context len="347" hash="1597885800"/>
      </ac:txMk>
    </ac:txMkLst>
    <p188:pos x="3707068" y="1452102"/>
    <p188:txBody>
      <a:bodyPr/>
      <a:lstStyle/>
      <a:p>
        <a:r>
          <a:rPr lang="de-DE"/>
          <a:t>Wertung? Erläuterung?</a:t>
        </a:r>
      </a:p>
    </p188:txBody>
  </p188:cm>
  <p188:cm id="{B9E5E223-9CD2-480F-A089-C74F4DFA953A}" authorId="{8BC7F183-D694-B3E6-A7D2-3A80F35829B8}" created="2025-06-25T06:10:06.72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22372073" sldId="266"/>
      <ac:spMk id="5" creationId="{00000000-0000-0000-0000-000000000000}"/>
      <ac:txMk cp="208" len="8">
        <ac:context len="347" hash="1597885800"/>
      </ac:txMk>
    </ac:txMkLst>
    <p188:pos x="2845133" y="2021728"/>
    <p188:txBody>
      <a:bodyPr/>
      <a:lstStyle/>
      <a:p>
        <a:r>
          <a:rPr lang="de-DE"/>
          <a:t>2035?</a:t>
        </a:r>
      </a:p>
    </p188:txBody>
  </p188:cm>
  <p188:cm id="{E57F84AC-932A-4EEB-A2D3-7F914F452153}" authorId="{8BC7F183-D694-B3E6-A7D2-3A80F35829B8}" created="2025-06-25T06:13:53.61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22372073" sldId="266"/>
      <ac:spMk id="5" creationId="{00000000-0000-0000-0000-000000000000}"/>
      <ac:txMk cp="338" len="1">
        <ac:context len="347" hash="1597885800"/>
      </ac:txMk>
    </ac:txMkLst>
    <p188:pos x="911402" y="3895499"/>
    <p188:txBody>
      <a:bodyPr/>
      <a:lstStyle/>
      <a:p>
        <a:r>
          <a:rPr lang="de-DE"/>
          <a:t>„+“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3495" cy="502676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99900" y="0"/>
            <a:ext cx="2983495" cy="502676"/>
          </a:xfrm>
          <a:prstGeom prst="rect">
            <a:avLst/>
          </a:prstGeom>
        </p:spPr>
        <p:txBody>
          <a:bodyPr vert="horz" lIns="96588" tIns="48294" rIns="96588" bIns="48294" rtlCol="0"/>
          <a:lstStyle>
            <a:lvl1pPr algn="r">
              <a:defRPr sz="1300"/>
            </a:lvl1pPr>
          </a:lstStyle>
          <a:p>
            <a:fld id="{26F824AD-C33A-478F-A86C-368650BFFD0A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08688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88" tIns="48294" rIns="96588" bIns="4829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499" y="4821506"/>
            <a:ext cx="5507990" cy="3944868"/>
          </a:xfrm>
          <a:prstGeom prst="rect">
            <a:avLst/>
          </a:prstGeom>
        </p:spPr>
        <p:txBody>
          <a:bodyPr vert="horz" lIns="96588" tIns="48294" rIns="96588" bIns="48294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16039"/>
            <a:ext cx="2983495" cy="502674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99900" y="9516039"/>
            <a:ext cx="2983495" cy="502674"/>
          </a:xfrm>
          <a:prstGeom prst="rect">
            <a:avLst/>
          </a:prstGeom>
        </p:spPr>
        <p:txBody>
          <a:bodyPr vert="horz" lIns="96588" tIns="48294" rIns="96588" bIns="48294" rtlCol="0" anchor="b"/>
          <a:lstStyle>
            <a:lvl1pPr algn="r">
              <a:defRPr sz="1300"/>
            </a:lvl1pPr>
          </a:lstStyle>
          <a:p>
            <a:fld id="{0F939378-D4F0-464B-A348-C44C330A6D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91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81776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1613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2605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B1191-A396-C639-DBDA-900CD1A97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E459B63-4539-A04C-5F5D-5CFE321A9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D843449-240E-B77F-8C26-AE7F070150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D4D4A7E-B816-B2FA-BBB1-6C19A87BAF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644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0086C-9984-8C74-EC84-9F071A945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0A47BF6-AA7D-B712-A298-9556B7B058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6160CBE-184A-A0BD-A726-CB224EA535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2DFC5B6-11B6-580F-7CFC-D60A071BF7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4955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4D752-158F-BF4D-A61E-B8914CA6C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2DC6EF8-9256-DF9A-72FE-7B534D64A3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32A3C32-C9C0-5187-1DB6-4388B6EFA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5CEE3B-E00A-DE87-7672-E6E43B348C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807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103" indent="-181103">
              <a:buFontTx/>
              <a:buChar char="-"/>
            </a:pPr>
            <a:r>
              <a:rPr lang="de-DE" dirty="0"/>
              <a:t>Strukturprozesse längst Realität (</a:t>
            </a:r>
            <a:r>
              <a:rPr lang="de-DE" dirty="0" err="1"/>
              <a:t>Regionenabsprachen</a:t>
            </a:r>
            <a:r>
              <a:rPr lang="de-DE" dirty="0"/>
              <a:t> für Personal, Pfarrstellenreduzierung einhergehend mit Gebäudereduzierung)</a:t>
            </a:r>
          </a:p>
          <a:p>
            <a:pPr marL="181103" indent="-181103">
              <a:buFontTx/>
              <a:buChar char="-"/>
            </a:pPr>
            <a:r>
              <a:rPr lang="de-DE" dirty="0"/>
              <a:t>Steigende BPK (2025 – 2026 5,8%)</a:t>
            </a:r>
          </a:p>
          <a:p>
            <a:pPr marL="181103" indent="-181103">
              <a:buFontTx/>
              <a:buChar char="-"/>
            </a:pPr>
            <a:r>
              <a:rPr lang="de-DE" dirty="0"/>
              <a:t>Usw.</a:t>
            </a:r>
          </a:p>
          <a:p>
            <a:pPr marL="181103" indent="-181103">
              <a:buFontTx/>
              <a:buChar char="-"/>
            </a:pPr>
            <a:r>
              <a:rPr lang="de-DE" dirty="0"/>
              <a:t>Höchstes</a:t>
            </a:r>
            <a:r>
              <a:rPr lang="de-DE" baseline="0" dirty="0"/>
              <a:t> und niedrigstes Jahresaufkommen erwähnen (</a:t>
            </a:r>
            <a:r>
              <a:rPr lang="de-DE" baseline="0" dirty="0" err="1"/>
              <a:t>KiSt</a:t>
            </a:r>
            <a:r>
              <a:rPr lang="de-DE" baseline="0" dirty="0"/>
              <a:t>.-Bruttoaufkommen)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8705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2121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dirty="0" smtClean="0"/>
              <a:t>Wie verändert sich</a:t>
            </a:r>
            <a:r>
              <a:rPr lang="de-DE" baseline="0" dirty="0" smtClean="0"/>
              <a:t> Grafik Folie 9, wenn anteilige Instandhaltung mit einfließen würde</a:t>
            </a:r>
          </a:p>
          <a:p>
            <a:pPr marL="171450" indent="-171450">
              <a:buFontTx/>
              <a:buChar char="-"/>
            </a:pPr>
            <a:r>
              <a:rPr lang="de-DE" baseline="0" dirty="0" smtClean="0"/>
              <a:t>95% der Gebäude „leicht schadhaft“ = 30 – 60 Jahre alte Bauteile = zu beheben in 5 – 20 Jahren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2334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939378-D4F0-464B-A348-C44C330A6DC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7895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840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2797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1600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94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97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815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115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51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258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9554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9606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1A8289-B0BF-446F-9867-B9815F09809F}" type="datetimeFigureOut">
              <a:rPr lang="de-DE" smtClean="0"/>
              <a:t>01.07.2025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35B15D2-9C6C-447D-99A5-810CDC9753E5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53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8_5685BF0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microsoft.com/office/2018/10/relationships/comments" Target="../comments/modernComment_10A_E9CAA5E9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microsoft.com/office/2018/10/relationships/comments" Target="../comments/modernComment_102_883FC019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Relationship Id="rId4" Type="http://schemas.microsoft.com/office/2018/10/relationships/comments" Target="../comments/modernComment_103_9351DD3A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microsoft.com/office/2018/10/relationships/comments" Target="../comments/modernComment_105_6F8808AB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Synodale Regionalkonferenzen </a:t>
            </a:r>
            <a:br>
              <a:rPr lang="de-DE" dirty="0"/>
            </a:br>
            <a:r>
              <a:rPr lang="de-DE" dirty="0"/>
              <a:t>01. – 03.07.2025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/>
              <a:t>Pfarrstellen und Finanzen</a:t>
            </a:r>
            <a:endParaRPr lang="de-DE" dirty="0"/>
          </a:p>
        </p:txBody>
      </p:sp>
      <p:pic>
        <p:nvPicPr>
          <p:cNvPr id="4" name="Picture 4" descr="Evangelischer Kirchenkreis Gladbach-Neu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791" y="897992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9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3</a:t>
            </a:r>
            <a:r>
              <a:rPr lang="de-DE" sz="3600" dirty="0" smtClean="0"/>
              <a:t>.1 </a:t>
            </a:r>
            <a:r>
              <a:rPr lang="de-DE" sz="3600" dirty="0"/>
              <a:t>Instandhaltungsstau der Gebäude </a:t>
            </a:r>
            <a:br>
              <a:rPr lang="de-DE" sz="3600" dirty="0"/>
            </a:br>
            <a:r>
              <a:rPr lang="de-DE" sz="3600" dirty="0" smtClean="0"/>
              <a:t>für den gesamten Kirchenkreis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1438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Die Berechnungen zur Instandhaltung erfolgten durch die Prokiba GmbH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Grundlage unter anderem Bauteilbewertung durch Danielzik GmbH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Bewertet wurden Gebäude, die rein kirchlich genutzt werden: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Kirchen, Gemeindezentren, Kindergärten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Der Instandhaltungsstau ist ein Indikator für den Wertverlust eines Gebäudes </a:t>
            </a:r>
            <a:r>
              <a:rPr lang="de-DE" b="1" dirty="0" smtClean="0"/>
              <a:t>und </a:t>
            </a:r>
            <a:r>
              <a:rPr lang="de-DE" b="1" dirty="0"/>
              <a:t>umfasst nicht die energetische Sanierung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Beispiele für unterlassene Instandhaltung sind: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Malerarbeiten, Stuckateurarbeiten, Ausbesserungen bzw. Modernisierung an einzelnen Gewerken wie z.B. Elektrik, Wasserinstallation, Fenster, Dach usw.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b="1" dirty="0"/>
              <a:t>Instandhaltungsstau gesamt: 	77.115.600 </a:t>
            </a:r>
            <a:r>
              <a:rPr lang="de-DE" b="1" dirty="0" smtClean="0"/>
              <a:t>€ </a:t>
            </a:r>
            <a:br>
              <a:rPr lang="de-DE" b="1" dirty="0" smtClean="0"/>
            </a:br>
            <a:r>
              <a:rPr lang="de-DE" b="1" dirty="0" smtClean="0"/>
              <a:t>				</a:t>
            </a:r>
            <a:r>
              <a:rPr lang="de-DE" sz="1800" i="1" dirty="0" smtClean="0"/>
              <a:t>(IHP p.a. 3,4 Millionen €</a:t>
            </a:r>
            <a:r>
              <a:rPr lang="de-DE" sz="1800" i="1" dirty="0"/>
              <a:t>)</a:t>
            </a:r>
            <a:endParaRPr lang="de-DE" sz="1800" i="1" dirty="0" smtClean="0"/>
          </a:p>
        </p:txBody>
      </p:sp>
      <p:pic>
        <p:nvPicPr>
          <p:cNvPr id="6" name="Picture 4" descr="Evangelischer Kirchenkreis Gladbach-Neu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474" y="392666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7793038" y="4945764"/>
            <a:ext cx="3143250" cy="923330"/>
          </a:xfrm>
          <a:prstGeom prst="rect">
            <a:avLst/>
          </a:prstGeom>
          <a:noFill/>
          <a:ln w="63500" cmpd="dbl">
            <a:solidFill>
              <a:schemeClr val="accent1">
                <a:shade val="50000"/>
              </a:schemeClr>
            </a:solidFill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de-DE" dirty="0"/>
              <a:t>Zum Vergleich: </a:t>
            </a:r>
            <a:br>
              <a:rPr lang="de-DE" dirty="0"/>
            </a:br>
            <a:r>
              <a:rPr lang="de-DE" dirty="0"/>
              <a:t>Geldvermögen im Kirchenkreis ca. 55 Millionen €</a:t>
            </a:r>
          </a:p>
        </p:txBody>
      </p:sp>
    </p:spTree>
    <p:extLst>
      <p:ext uri="{BB962C8B-B14F-4D97-AF65-F5344CB8AC3E}">
        <p14:creationId xmlns:p14="http://schemas.microsoft.com/office/powerpoint/2010/main" val="66136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3</a:t>
            </a:r>
            <a:r>
              <a:rPr lang="de-DE" sz="3600" dirty="0" smtClean="0"/>
              <a:t>.2 </a:t>
            </a:r>
            <a:r>
              <a:rPr lang="de-DE" sz="3600" dirty="0"/>
              <a:t>Energetische Sanierung und </a:t>
            </a:r>
            <a:br>
              <a:rPr lang="de-DE" sz="3600" dirty="0"/>
            </a:br>
            <a:r>
              <a:rPr lang="de-DE" sz="3600" dirty="0"/>
              <a:t>deren </a:t>
            </a:r>
            <a:r>
              <a:rPr lang="de-DE" sz="3600" dirty="0" err="1"/>
              <a:t>indikative</a:t>
            </a:r>
            <a:r>
              <a:rPr lang="de-DE" sz="3600" dirty="0"/>
              <a:t> Kosten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627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Die Berechnungen zur energetischen Sanierung erfolgen nach dem Modell der Prokiba GmbH und bauen auf der Bauteilbewertung auf. </a:t>
            </a:r>
            <a:br>
              <a:rPr lang="de-DE" dirty="0"/>
            </a:br>
            <a:r>
              <a:rPr lang="de-DE" dirty="0"/>
              <a:t>Betrachtet werden dabei die folgenden Bauteile: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Dach/oberste Geschossdecke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Gebäudehülle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Fenster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Heizung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Auf Grundlage der Beschreibung der Bauteile wird eine Einschätzung vorgenommen, ob das jeweilige Bauteil eines Gebäudes zu sanieren </a:t>
            </a:r>
            <a:r>
              <a:rPr lang="de-DE" dirty="0" smtClean="0"/>
              <a:t>ist</a:t>
            </a:r>
            <a:endParaRPr lang="de-DE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de-DE" i="1" dirty="0" smtClean="0"/>
              <a:t>Ausnahmen </a:t>
            </a:r>
            <a:r>
              <a:rPr lang="de-DE" i="1" dirty="0"/>
              <a:t>stellen historische Kirchen dar, da davon ausgegangen wird, dass keine Maßnahmen im Bereich der Hülle sowie der Fenster erfolgen</a:t>
            </a:r>
          </a:p>
        </p:txBody>
      </p:sp>
      <p:pic>
        <p:nvPicPr>
          <p:cNvPr id="5" name="Picture 4" descr="Evangelischer Kirchenkreis Gladbach-Neu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474" y="392666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97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3</a:t>
            </a:r>
            <a:r>
              <a:rPr lang="de-DE" sz="3600" dirty="0" smtClean="0"/>
              <a:t>.2 </a:t>
            </a:r>
            <a:r>
              <a:rPr lang="de-DE" sz="3600" dirty="0"/>
              <a:t>Energetische Sanierung und </a:t>
            </a:r>
            <a:br>
              <a:rPr lang="de-DE" sz="3600" dirty="0"/>
            </a:br>
            <a:r>
              <a:rPr lang="de-DE" sz="3600" dirty="0"/>
              <a:t>deren </a:t>
            </a:r>
            <a:r>
              <a:rPr lang="de-DE" sz="3600" dirty="0" err="1"/>
              <a:t>indikative</a:t>
            </a:r>
            <a:r>
              <a:rPr lang="de-DE" sz="3600" dirty="0"/>
              <a:t> Kosten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627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Die ermittelten Kosten ersetzen keine Maßnahmenplanung bzw. Kostenschätzung durch einen Architekten oder Fachplaner im Hinblick auf eine energetische Sanierung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Die </a:t>
            </a:r>
            <a:r>
              <a:rPr lang="de-DE" dirty="0" err="1"/>
              <a:t>indikativen</a:t>
            </a:r>
            <a:r>
              <a:rPr lang="de-DE" dirty="0"/>
              <a:t> Kosten für die energetische Sanierung gesamt betragen </a:t>
            </a:r>
            <a:r>
              <a:rPr lang="de-DE" b="1" dirty="0"/>
              <a:t>39.578.000 €</a:t>
            </a:r>
            <a:r>
              <a:rPr lang="de-DE" dirty="0"/>
              <a:t>, davon entfallen auf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Dach/oberste Geschossdecke:	14.539.000 €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Gebäudehülle:			6.143.000 €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Fenster:			7.389.000 €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Heizung:			11.507.000 €</a:t>
            </a:r>
          </a:p>
        </p:txBody>
      </p:sp>
      <p:pic>
        <p:nvPicPr>
          <p:cNvPr id="5" name="Picture 4" descr="Evangelischer Kirchenkreis Gladbach-Neu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474" y="392666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08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4</a:t>
            </a:r>
            <a:r>
              <a:rPr lang="de-DE" sz="3600" dirty="0" smtClean="0"/>
              <a:t>. </a:t>
            </a:r>
            <a:r>
              <a:rPr lang="de-DE" sz="3600" dirty="0"/>
              <a:t>Zusammenfassung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Bis 2035 Halbierung der Pfarrstellen bei gleichzeitig steilem Anstieg der Pfarrstellenpauschale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 smtClean="0"/>
              <a:t>Steigender </a:t>
            </a:r>
            <a:r>
              <a:rPr lang="de-DE" dirty="0"/>
              <a:t>Finanzdruck durch sinkende reale Kaufkraft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Kurz- bis mittelfristig zu erwartende strukturelle Defizite in vielen Gemeinden </a:t>
            </a:r>
            <a:br>
              <a:rPr lang="de-DE" dirty="0"/>
            </a:br>
            <a:r>
              <a:rPr lang="de-DE" dirty="0"/>
              <a:t>(Diskrepanz Erträge/Aufwendungen)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Zusätzlicher Finanzdruck auf Grund des Instandhaltungsstaus und der erforderlichen energetischen Sanierung </a:t>
            </a:r>
            <a:r>
              <a:rPr lang="de-DE" dirty="0" smtClean="0"/>
              <a:t>–&gt; </a:t>
            </a:r>
            <a:r>
              <a:rPr lang="de-DE" b="1" u="sng" dirty="0" smtClean="0"/>
              <a:t>Insgesamt 116.693.600 €</a:t>
            </a:r>
          </a:p>
        </p:txBody>
      </p:sp>
      <p:pic>
        <p:nvPicPr>
          <p:cNvPr id="4" name="Picture 4" descr="Evangelischer Kirchenkreis Gladbach-Neu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474" y="392666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6057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:p188="http://schemas.microsoft.com/office/powerpoint/2018/8/main" xmlns="" r:id="rId3"/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de-DE" dirty="0"/>
              <a:t>Pfarrstellenentwicklung 2025 - 2035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Finanzielle Entwicklung für die Kirchengemeinden</a:t>
            </a:r>
          </a:p>
          <a:p>
            <a:pPr marL="544068" lvl="1" indent="-342900">
              <a:buFont typeface="+mj-lt"/>
              <a:buAutoNum type="arabicPeriod"/>
            </a:pPr>
            <a:r>
              <a:rPr lang="de-DE" dirty="0"/>
              <a:t>Kirchensteueraufkommen 2019 – 2029 </a:t>
            </a:r>
            <a:r>
              <a:rPr lang="de-DE" dirty="0" smtClean="0"/>
              <a:t>im </a:t>
            </a:r>
            <a:r>
              <a:rPr lang="de-DE" dirty="0"/>
              <a:t>Vergleich zum </a:t>
            </a:r>
            <a:r>
              <a:rPr lang="de-DE" dirty="0" smtClean="0"/>
              <a:t>Verbraucherpreisindex</a:t>
            </a:r>
          </a:p>
          <a:p>
            <a:pPr marL="544068" lvl="1" indent="-342900">
              <a:buFont typeface="+mj-lt"/>
              <a:buAutoNum type="arabicPeriod"/>
            </a:pPr>
            <a:r>
              <a:rPr lang="de-DE" dirty="0" smtClean="0"/>
              <a:t>Auswirkungen </a:t>
            </a:r>
            <a:r>
              <a:rPr lang="de-DE" dirty="0"/>
              <a:t>auf die Haushalte der Kirchengemeinden am Beispiel einer Kirchengemeinde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/>
              <a:t>Finanzbedarf „Gebäude“</a:t>
            </a:r>
          </a:p>
          <a:p>
            <a:pPr marL="544068" lvl="1" indent="-342900">
              <a:buFont typeface="+mj-lt"/>
              <a:buAutoNum type="arabicPeriod"/>
            </a:pPr>
            <a:r>
              <a:rPr lang="de-DE" dirty="0"/>
              <a:t>Instandhaltungsstau der Gebäude </a:t>
            </a:r>
            <a:r>
              <a:rPr lang="de-DE" dirty="0" smtClean="0"/>
              <a:t>für den gesamten Kirchenkreis</a:t>
            </a:r>
            <a:endParaRPr lang="de-DE" dirty="0"/>
          </a:p>
          <a:p>
            <a:pPr marL="544068" lvl="1" indent="-342900">
              <a:buFont typeface="+mj-lt"/>
              <a:buAutoNum type="arabicPeriod"/>
            </a:pPr>
            <a:r>
              <a:rPr lang="de-DE" dirty="0"/>
              <a:t>Energetische Sanierung und deren indikative Kosten</a:t>
            </a:r>
          </a:p>
          <a:p>
            <a:pPr marL="251460" indent="-342900">
              <a:buFont typeface="+mj-lt"/>
              <a:buAutoNum type="arabicPeriod"/>
            </a:pPr>
            <a:r>
              <a:rPr lang="de-DE" dirty="0"/>
              <a:t>Zusammenfassung</a:t>
            </a:r>
          </a:p>
          <a:p>
            <a:pPr lvl="1"/>
            <a:endParaRPr lang="de-DE" dirty="0"/>
          </a:p>
        </p:txBody>
      </p:sp>
      <p:pic>
        <p:nvPicPr>
          <p:cNvPr id="1028" name="Picture 4" descr="Evangelischer Kirchenkreis Gladbach-Neu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791" y="897992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11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1. Pfarrstellenentwicklung </a:t>
            </a:r>
            <a:br>
              <a:rPr lang="de-DE" sz="3600" dirty="0"/>
            </a:br>
            <a:r>
              <a:rPr lang="de-DE" sz="3600" dirty="0"/>
              <a:t>2025 - 2035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Ausgangslage 2025: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38,75 </a:t>
            </a:r>
            <a:r>
              <a:rPr lang="de-DE" dirty="0" smtClean="0"/>
              <a:t>noch besetzte </a:t>
            </a:r>
            <a:r>
              <a:rPr lang="de-DE" dirty="0"/>
              <a:t>Gemeindepfarrstellen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bei 35,87 Planstellen nach GG-Schlüssel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Perspektive 2035: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13,75 </a:t>
            </a:r>
            <a:r>
              <a:rPr lang="de-DE" dirty="0" smtClean="0"/>
              <a:t>noch besetzte </a:t>
            </a:r>
            <a:r>
              <a:rPr lang="de-DE" dirty="0"/>
              <a:t>Gemeindepfarrstellen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bei 19,26 Planstellen nach GG-Schlüssel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Verteilung auf die </a:t>
            </a:r>
            <a:r>
              <a:rPr lang="de-DE" dirty="0" smtClean="0"/>
              <a:t>Regionen 2035: </a:t>
            </a:r>
            <a:endParaRPr lang="de-DE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Süd: 3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Ost: 7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dirty="0"/>
              <a:t>West: 9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Steigerung der Gemeindeglieder pro </a:t>
            </a:r>
            <a:r>
              <a:rPr lang="de-DE" b="1" dirty="0"/>
              <a:t>geplanter</a:t>
            </a:r>
            <a:r>
              <a:rPr lang="de-DE" dirty="0"/>
              <a:t> Pfarrstelle in diesem Zeitraum von 2.914 auf 4.341 </a:t>
            </a:r>
            <a:r>
              <a:rPr lang="de-DE" dirty="0" smtClean="0"/>
              <a:t>(+ </a:t>
            </a:r>
            <a:r>
              <a:rPr lang="de-DE" dirty="0"/>
              <a:t>1.427)</a:t>
            </a:r>
          </a:p>
        </p:txBody>
      </p:sp>
      <p:pic>
        <p:nvPicPr>
          <p:cNvPr id="16" name="Picture 4" descr="Evangelischer Kirchenkreis Gladbach-Neu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474" y="392666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Inhaltsplatzhalter 17"/>
          <p:cNvGraphicFramePr>
            <a:graphicFrameLocks noGrp="1"/>
          </p:cNvGraphicFramePr>
          <p:nvPr>
            <p:ph sz="half" idx="2"/>
          </p:nvPr>
        </p:nvGraphicFramePr>
        <p:xfrm>
          <a:off x="6218238" y="1846263"/>
          <a:ext cx="4937125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2237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extLst mod="1">
    <p:ext uri="{6950BFC3-D8DA-4A85-94F7-54DA5524770B}">
      <p188:commentRel xmlns:p188="http://schemas.microsoft.com/office/powerpoint/2018/8/main" xmlns="" r:id="rId5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BE230-A6F3-C871-4156-97C171645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9D698-68CE-81F1-A2EA-7B273F0D23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7047" y="5258055"/>
            <a:ext cx="4698866" cy="859040"/>
          </a:xfrm>
        </p:spPr>
        <p:txBody>
          <a:bodyPr>
            <a:normAutofit fontScale="90000"/>
          </a:bodyPr>
          <a:lstStyle/>
          <a:p>
            <a:r>
              <a:rPr lang="de-DE" dirty="0"/>
              <a:t>Region West</a:t>
            </a:r>
          </a:p>
        </p:txBody>
      </p:sp>
      <p:pic>
        <p:nvPicPr>
          <p:cNvPr id="4" name="Picture 4" descr="Evangelischer Kirchenkreis Gladbach-Neuss">
            <a:extLst>
              <a:ext uri="{FF2B5EF4-FFF2-40B4-BE49-F238E27FC236}">
                <a16:creationId xmlns:a16="http://schemas.microsoft.com/office/drawing/2014/main" id="{0F509E72-265D-1264-B25C-997B1930A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791" y="897992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 descr="Ein Bild, das Text, Screenshot, Zahl, Reihe enthält.&#10;&#10;KI-generierte Inhalte können fehlerhaft sein.">
            <a:extLst>
              <a:ext uri="{FF2B5EF4-FFF2-40B4-BE49-F238E27FC236}">
                <a16:creationId xmlns:a16="http://schemas.microsoft.com/office/drawing/2014/main" id="{29156C6C-B306-333D-9FB4-0121BDC8A4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87" y="1599944"/>
            <a:ext cx="10031225" cy="3658111"/>
          </a:xfrm>
          <a:prstGeom prst="rect">
            <a:avLst/>
          </a:prstGeom>
        </p:spPr>
      </p:pic>
      <p:sp>
        <p:nvSpPr>
          <p:cNvPr id="8" name="Titel 3"/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smtClean="0"/>
              <a:t>1. Pfarrstellenentwicklung </a:t>
            </a:r>
            <a:br>
              <a:rPr lang="de-DE" sz="3600" smtClean="0"/>
            </a:br>
            <a:r>
              <a:rPr lang="de-DE" sz="3600" smtClean="0"/>
              <a:t>2025 - 2035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89844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F5031AF-9592-0469-AC75-6FB69F0C8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B3950-E2D3-7E7F-5F29-6869A529D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15895" y="5020673"/>
            <a:ext cx="4221169" cy="1023549"/>
          </a:xfrm>
        </p:spPr>
        <p:txBody>
          <a:bodyPr>
            <a:normAutofit fontScale="90000"/>
          </a:bodyPr>
          <a:lstStyle/>
          <a:p>
            <a:r>
              <a:rPr lang="de-DE" dirty="0"/>
              <a:t>Region Süd</a:t>
            </a:r>
          </a:p>
        </p:txBody>
      </p:sp>
      <p:pic>
        <p:nvPicPr>
          <p:cNvPr id="4" name="Picture 4" descr="Evangelischer Kirchenkreis Gladbach-Neuss">
            <a:extLst>
              <a:ext uri="{FF2B5EF4-FFF2-40B4-BE49-F238E27FC236}">
                <a16:creationId xmlns:a16="http://schemas.microsoft.com/office/drawing/2014/main" id="{9088CFE9-AE18-3D19-5C4B-4F671C490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791" y="897992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 descr="Ein Bild, das Text, Screenshot, Zahl, Reihe enthält.&#10;&#10;KI-generierte Inhalte können fehlerhaft sein.">
            <a:extLst>
              <a:ext uri="{FF2B5EF4-FFF2-40B4-BE49-F238E27FC236}">
                <a16:creationId xmlns:a16="http://schemas.microsoft.com/office/drawing/2014/main" id="{71CF41BE-F44A-85A6-8EBD-AA13B4EEA8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7327"/>
            <a:ext cx="12192000" cy="3183346"/>
          </a:xfrm>
          <a:prstGeom prst="rect">
            <a:avLst/>
          </a:prstGeom>
        </p:spPr>
      </p:pic>
      <p:sp>
        <p:nvSpPr>
          <p:cNvPr id="7" name="Titel 3"/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smtClean="0"/>
              <a:t>1. Pfarrstellenentwicklung </a:t>
            </a:r>
            <a:br>
              <a:rPr lang="de-DE" sz="3600" smtClean="0"/>
            </a:br>
            <a:r>
              <a:rPr lang="de-DE" sz="3600" smtClean="0"/>
              <a:t>2025 - 2035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4269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E132C7A-1CAF-E855-4731-2557F3092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DB2A0E-2E81-D324-C6E6-D54E25C80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9980" y="4824607"/>
            <a:ext cx="4092037" cy="1023549"/>
          </a:xfrm>
        </p:spPr>
        <p:txBody>
          <a:bodyPr>
            <a:normAutofit fontScale="90000"/>
          </a:bodyPr>
          <a:lstStyle/>
          <a:p>
            <a:r>
              <a:rPr lang="de-DE" dirty="0"/>
              <a:t>Region Ost</a:t>
            </a:r>
          </a:p>
        </p:txBody>
      </p:sp>
      <p:pic>
        <p:nvPicPr>
          <p:cNvPr id="4" name="Picture 4" descr="Evangelischer Kirchenkreis Gladbach-Neuss">
            <a:extLst>
              <a:ext uri="{FF2B5EF4-FFF2-40B4-BE49-F238E27FC236}">
                <a16:creationId xmlns:a16="http://schemas.microsoft.com/office/drawing/2014/main" id="{E895A359-71ED-85EE-50D2-380C9C625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791" y="897992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 descr="Ein Bild, das Text, Screenshot, Zahl, Reihe enthält.&#10;&#10;KI-generierte Inhalte können fehlerhaft sein.">
            <a:extLst>
              <a:ext uri="{FF2B5EF4-FFF2-40B4-BE49-F238E27FC236}">
                <a16:creationId xmlns:a16="http://schemas.microsoft.com/office/drawing/2014/main" id="{CB21BB96-8E11-810C-B17B-E19794C3EA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76" y="2033392"/>
            <a:ext cx="10726647" cy="2791215"/>
          </a:xfrm>
          <a:prstGeom prst="rect">
            <a:avLst/>
          </a:prstGeom>
        </p:spPr>
      </p:pic>
      <p:sp>
        <p:nvSpPr>
          <p:cNvPr id="8" name="Titel 3"/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smtClean="0"/>
              <a:t>1. Pfarrstellenentwicklung </a:t>
            </a:r>
            <a:br>
              <a:rPr lang="de-DE" sz="3600" smtClean="0"/>
            </a:br>
            <a:r>
              <a:rPr lang="de-DE" sz="3600" smtClean="0"/>
              <a:t>2025 - 2035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3969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2</a:t>
            </a:r>
            <a:r>
              <a:rPr lang="de-DE" sz="3600" dirty="0" smtClean="0"/>
              <a:t>.1 </a:t>
            </a:r>
            <a:r>
              <a:rPr lang="de-DE" sz="3600" dirty="0"/>
              <a:t>Kirchensteueraufkommen 2019 – </a:t>
            </a:r>
            <a:r>
              <a:rPr lang="de-DE" sz="3600" dirty="0" smtClean="0"/>
              <a:t>2029 </a:t>
            </a:r>
            <a:r>
              <a:rPr lang="de-DE" sz="3600" dirty="0"/>
              <a:t/>
            </a:r>
            <a:br>
              <a:rPr lang="de-DE" sz="3600" dirty="0"/>
            </a:br>
            <a:r>
              <a:rPr lang="de-DE" sz="3600" dirty="0"/>
              <a:t>im Vergleich zum Verbraucherpreisindex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Basisjahr für den Vergleich = 2019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Aktuelle Inflationsrate 2,1%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Schätzwert der Inflationsrate ab 2026 2%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Die Landeskirche rechnet mit einer Steigerung des </a:t>
            </a:r>
            <a:r>
              <a:rPr lang="de-DE" dirty="0" err="1"/>
              <a:t>KiSt</a:t>
            </a:r>
            <a:r>
              <a:rPr lang="de-DE" dirty="0"/>
              <a:t>.-Aufkommens von einem Prozent pro Jahr bis 2030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b="1" dirty="0"/>
              <a:t>Überproportionale Steigerung des VPI im Vergleich zum Bruttokirchensteueraufkommen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b="1" dirty="0"/>
              <a:t>Steigende Preise und Inflation mindern die reale Kaufkraft aus den </a:t>
            </a:r>
            <a:r>
              <a:rPr lang="de-DE" b="1" dirty="0" err="1"/>
              <a:t>KiSt</a:t>
            </a:r>
            <a:r>
              <a:rPr lang="de-DE" b="1" dirty="0"/>
              <a:t>.-Einnahmen</a:t>
            </a:r>
          </a:p>
        </p:txBody>
      </p:sp>
      <p:pic>
        <p:nvPicPr>
          <p:cNvPr id="6" name="Picture 4" descr="Evangelischer Kirchenkreis Gladbach-Neu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474" y="392666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Inhaltsplatzhalter 7"/>
          <p:cNvGraphicFramePr>
            <a:graphicFrameLocks noGrp="1"/>
          </p:cNvGraphicFramePr>
          <p:nvPr>
            <p:ph sz="half" idx="2"/>
          </p:nvPr>
        </p:nvGraphicFramePr>
        <p:xfrm>
          <a:off x="6218238" y="1846263"/>
          <a:ext cx="4937125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8587932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:p188="http://schemas.microsoft.com/office/powerpoint/2018/8/main" xmlns="" r:id="rId5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/>
              <a:t>2</a:t>
            </a:r>
            <a:r>
              <a:rPr lang="de-DE" sz="3600" dirty="0" smtClean="0"/>
              <a:t>.2 </a:t>
            </a:r>
            <a:r>
              <a:rPr lang="de-DE" sz="3600" dirty="0"/>
              <a:t>Auswirkungen auf die Haushalte der Kirchengemeinden am Beispiel einer Kirchengemeinde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de-DE" b="1" dirty="0"/>
              <a:t>Annahme: keine strukturelle Veränderung, also gleichbleibender Stellen- und Gebäudebestand am Beispiel einer Kirchengemeinde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Zeitraum 2025 – 2035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Verschiedene (einfache) Szenarien: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/>
              <a:t>1% Steigerung Erträge bei </a:t>
            </a:r>
            <a:br>
              <a:rPr lang="de-DE" dirty="0"/>
            </a:br>
            <a:r>
              <a:rPr lang="de-DE" dirty="0"/>
              <a:t>2% Steigerung der Aufwendungen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/>
              <a:t>0,5% Steigerung Erträge bei</a:t>
            </a:r>
            <a:br>
              <a:rPr lang="de-DE" dirty="0"/>
            </a:br>
            <a:r>
              <a:rPr lang="de-DE" dirty="0"/>
              <a:t>2,5% Steigerung Aufwendungen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/>
              <a:t>0,2% Steigerung Erträge bei</a:t>
            </a:r>
            <a:br>
              <a:rPr lang="de-DE" dirty="0"/>
            </a:br>
            <a:r>
              <a:rPr lang="de-DE" dirty="0"/>
              <a:t>3,5% Steigerung Aufwendungen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sz="half" idx="2"/>
          </p:nvPr>
        </p:nvGraphicFramePr>
        <p:xfrm>
          <a:off x="6218238" y="1846263"/>
          <a:ext cx="4937125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4" descr="Evangelischer Kirchenkreis Gladbach-Neu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474" y="392666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61580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:p188="http://schemas.microsoft.com/office/powerpoint/2018/8/main" xmlns="" r:id="rId4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2</a:t>
            </a:r>
            <a:r>
              <a:rPr lang="de-DE" sz="3600" dirty="0" smtClean="0"/>
              <a:t>.2 </a:t>
            </a:r>
            <a:r>
              <a:rPr lang="de-DE" sz="3600" dirty="0"/>
              <a:t>Auswirkungen auf die Haushalte der Kirchengemeinden am Beispiel einer Kirchengemeinde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Ausgangslage </a:t>
            </a:r>
            <a:r>
              <a:rPr lang="de-DE" dirty="0" smtClean="0"/>
              <a:t>~100T </a:t>
            </a:r>
            <a:r>
              <a:rPr lang="de-DE" dirty="0"/>
              <a:t>€ </a:t>
            </a:r>
            <a:r>
              <a:rPr lang="de-DE" dirty="0" smtClean="0"/>
              <a:t>Haushaltsüberschuss 2025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i="1" dirty="0" smtClean="0">
                <a:solidFill>
                  <a:schemeClr val="tx1"/>
                </a:solidFill>
              </a:rPr>
              <a:t>Bei Erträgen in Höhe von 2,1 Millionen € und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i="1" dirty="0" smtClean="0">
                <a:solidFill>
                  <a:schemeClr val="tx1"/>
                </a:solidFill>
              </a:rPr>
              <a:t>Aufwendungen in Höhe von 2 Millionen €</a:t>
            </a:r>
            <a:endParaRPr lang="de-DE" i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Je nach Szenario unterschiedliche Kippunkte in den defizitären Bereich: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dirty="0"/>
              <a:t>2030 // 2028 // 2027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rgbClr val="C00000"/>
                </a:solidFill>
              </a:rPr>
              <a:t>Eigenkapitalverzehr (Rücklagen &amp; Vorträge) je nach Szenario bis einschließlich 2035: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b="1" dirty="0">
                <a:solidFill>
                  <a:srgbClr val="C00000"/>
                </a:solidFill>
              </a:rPr>
              <a:t>-167T € // -1,4 Millionen € // -3,1 Millionen €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b="1" dirty="0">
                <a:solidFill>
                  <a:srgbClr val="C00000"/>
                </a:solidFill>
              </a:rPr>
              <a:t>Vollständiger Eigenkapitalverzehr (Rücklagen &amp; Vorträge) bei einem Bestand von 4,5 Millionen €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b="1" dirty="0">
                <a:solidFill>
                  <a:srgbClr val="C00000"/>
                </a:solidFill>
              </a:rPr>
              <a:t>&gt; 2045 // 2040 // 2036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95364611"/>
              </p:ext>
            </p:extLst>
          </p:nvPr>
        </p:nvGraphicFramePr>
        <p:xfrm>
          <a:off x="6218238" y="1846263"/>
          <a:ext cx="4937125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4" descr="Evangelischer Kirchenkreis Gladbach-Neus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6474" y="392666"/>
            <a:ext cx="2228889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1860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:p188="http://schemas.microsoft.com/office/powerpoint/2018/8/main" xmlns="" r:id="rId5"/>
    </p:ext>
  </p:extLst>
</p:sld>
</file>

<file path=ppt/theme/theme1.xml><?xml version="1.0" encoding="utf-8"?>
<a:theme xmlns:a="http://schemas.openxmlformats.org/drawingml/2006/main" name="Rückblick">
  <a:themeElements>
    <a:clrScheme name="Rückblick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ück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87c7b66-2dcd-4111-bf9f-7104b024a9a9}" enabled="1" method="Standard" siteId="{b5ddbdc4-0770-4c13-a893-aacd42f71ba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782</Words>
  <Application>Microsoft Office PowerPoint</Application>
  <PresentationFormat>Breitbild</PresentationFormat>
  <Paragraphs>103</Paragraphs>
  <Slides>13</Slides>
  <Notes>10</Notes>
  <HiddenSlides>3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8" baseType="lpstr">
      <vt:lpstr>Calibri</vt:lpstr>
      <vt:lpstr>Calibri Light</vt:lpstr>
      <vt:lpstr>Courier New</vt:lpstr>
      <vt:lpstr>Wingdings</vt:lpstr>
      <vt:lpstr>Rückblick</vt:lpstr>
      <vt:lpstr>Synodale Regionalkonferenzen  01. – 03.07.2025</vt:lpstr>
      <vt:lpstr>Inhalt</vt:lpstr>
      <vt:lpstr>1. Pfarrstellenentwicklung  2025 - 2035</vt:lpstr>
      <vt:lpstr>Region West</vt:lpstr>
      <vt:lpstr>Region Süd</vt:lpstr>
      <vt:lpstr>Region Ost</vt:lpstr>
      <vt:lpstr>2.1 Kirchensteueraufkommen 2019 – 2029  im Vergleich zum Verbraucherpreisindex</vt:lpstr>
      <vt:lpstr>2.2 Auswirkungen auf die Haushalte der Kirchengemeinden am Beispiel einer Kirchengemeinde</vt:lpstr>
      <vt:lpstr>2.2 Auswirkungen auf die Haushalte der Kirchengemeinden am Beispiel einer Kirchengemeinde</vt:lpstr>
      <vt:lpstr>3.1 Instandhaltungsstau der Gebäude  für den gesamten Kirchenkreis</vt:lpstr>
      <vt:lpstr>3.2 Energetische Sanierung und  deren indikative Kosten</vt:lpstr>
      <vt:lpstr>3.2 Energetische Sanierung und  deren indikative Kosten</vt:lpstr>
      <vt:lpstr>4. Zusammenfassung</vt:lpstr>
    </vt:vector>
  </TitlesOfParts>
  <Company>ev.Verwaltungsverband Mönchengladbach e.V.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Nicolas Hess</dc:creator>
  <cp:lastModifiedBy>Nicolas Hess</cp:lastModifiedBy>
  <cp:revision>58</cp:revision>
  <cp:lastPrinted>2025-06-25T05:53:01Z</cp:lastPrinted>
  <dcterms:created xsi:type="dcterms:W3CDTF">2025-06-16T07:19:01Z</dcterms:created>
  <dcterms:modified xsi:type="dcterms:W3CDTF">2025-07-01T14:59:15Z</dcterms:modified>
</cp:coreProperties>
</file>